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61" r:id="rId5"/>
    <p:sldId id="262" r:id="rId6"/>
    <p:sldId id="259" r:id="rId7"/>
    <p:sldId id="263" r:id="rId8"/>
    <p:sldId id="264" r:id="rId9"/>
    <p:sldId id="269" r:id="rId10"/>
    <p:sldId id="265" r:id="rId11"/>
    <p:sldId id="275" r:id="rId12"/>
    <p:sldId id="266" r:id="rId13"/>
    <p:sldId id="267" r:id="rId14"/>
    <p:sldId id="279" r:id="rId15"/>
    <p:sldId id="270" r:id="rId16"/>
    <p:sldId id="271" r:id="rId17"/>
    <p:sldId id="272" r:id="rId18"/>
    <p:sldId id="280" r:id="rId19"/>
    <p:sldId id="281" r:id="rId20"/>
    <p:sldId id="282" r:id="rId21"/>
    <p:sldId id="283" r:id="rId22"/>
    <p:sldId id="273" r:id="rId23"/>
    <p:sldId id="284" r:id="rId24"/>
    <p:sldId id="285" r:id="rId25"/>
    <p:sldId id="287" r:id="rId26"/>
    <p:sldId id="286" r:id="rId27"/>
    <p:sldId id="276" r:id="rId28"/>
    <p:sldId id="288" r:id="rId29"/>
    <p:sldId id="289" r:id="rId30"/>
    <p:sldId id="290" r:id="rId31"/>
    <p:sldId id="291" r:id="rId32"/>
    <p:sldId id="292" r:id="rId33"/>
    <p:sldId id="278" r:id="rId34"/>
    <p:sldId id="293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4CCC3D8-C9A9-4F60-A772-8E04848243C0}">
          <p14:sldIdLst>
            <p14:sldId id="256"/>
            <p14:sldId id="257"/>
          </p14:sldIdLst>
        </p14:section>
        <p14:section name="CNN" id="{CB14C0CA-3A5E-4D99-8817-A6BE8F6563BE}">
          <p14:sldIdLst>
            <p14:sldId id="258"/>
          </p14:sldIdLst>
        </p14:section>
        <p14:section name="RCNN" id="{7C3C9D8F-6272-4CCD-B899-D335BBD9BC8A}">
          <p14:sldIdLst>
            <p14:sldId id="261"/>
            <p14:sldId id="262"/>
            <p14:sldId id="259"/>
            <p14:sldId id="263"/>
            <p14:sldId id="264"/>
          </p14:sldIdLst>
        </p14:section>
        <p14:section name="RCNN" id="{3F352308-9C3E-4706-98D3-331B453D66FD}">
          <p14:sldIdLst>
            <p14:sldId id="269"/>
            <p14:sldId id="265"/>
            <p14:sldId id="275"/>
            <p14:sldId id="266"/>
            <p14:sldId id="267"/>
            <p14:sldId id="279"/>
          </p14:sldIdLst>
        </p14:section>
        <p14:section name="Fast RCNN" id="{F71B28EC-5A8B-48FB-8986-CA13B6E16F86}">
          <p14:sldIdLst>
            <p14:sldId id="270"/>
            <p14:sldId id="271"/>
            <p14:sldId id="272"/>
            <p14:sldId id="280"/>
            <p14:sldId id="281"/>
            <p14:sldId id="282"/>
          </p14:sldIdLst>
        </p14:section>
        <p14:section name="Faster RCNN" id="{6FEE98C3-459F-4D02-90FA-45187CE95D95}">
          <p14:sldIdLst>
            <p14:sldId id="283"/>
            <p14:sldId id="273"/>
            <p14:sldId id="284"/>
            <p14:sldId id="285"/>
            <p14:sldId id="287"/>
            <p14:sldId id="286"/>
          </p14:sldIdLst>
        </p14:section>
        <p14:section name="Result Comparison" id="{0C316AEF-350D-4F0D-BEE8-71136CEDDFF5}">
          <p14:sldIdLst>
            <p14:sldId id="276"/>
            <p14:sldId id="288"/>
            <p14:sldId id="289"/>
            <p14:sldId id="290"/>
            <p14:sldId id="291"/>
            <p14:sldId id="292"/>
            <p14:sldId id="278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59" autoAdjust="0"/>
    <p:restoredTop sz="88547" autoAdjust="0"/>
  </p:normalViewPr>
  <p:slideViewPr>
    <p:cSldViewPr snapToGrid="0">
      <p:cViewPr varScale="1">
        <p:scale>
          <a:sx n="103" d="100"/>
          <a:sy n="103" d="100"/>
        </p:scale>
        <p:origin x="3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981C41-27A0-4854-8489-451D60EE71CD}" type="datetimeFigureOut">
              <a:rPr lang="zh-CN" altLang="en-US" smtClean="0"/>
              <a:t>2015/10/11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2B623C-DF63-4023-AC7D-A97F79B558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194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回归在这里只是进一步优化框的位置</a:t>
            </a:r>
            <a:endParaRPr lang="en-US" altLang="zh-CN" dirty="0" smtClean="0"/>
          </a:p>
          <a:p>
            <a:r>
              <a:rPr lang="zh-CN" altLang="en-US" dirty="0" smtClean="0"/>
              <a:t>事实上，有很多的预测框的方法，这里只讲一个框架性的方法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B623C-DF63-4023-AC7D-A97F79B558E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453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我怎么感觉可以联合训练啊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B623C-DF63-4023-AC7D-A97F79B558E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2344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Fc layers</a:t>
            </a:r>
            <a:r>
              <a:rPr lang="zh-CN" altLang="en-US" dirty="0" smtClean="0"/>
              <a:t>就是预测</a:t>
            </a:r>
            <a:r>
              <a:rPr lang="en-US" altLang="zh-CN" dirty="0" smtClean="0"/>
              <a:t>score</a:t>
            </a:r>
            <a:r>
              <a:rPr lang="zh-CN" altLang="en-US" dirty="0" smtClean="0"/>
              <a:t>跟</a:t>
            </a:r>
            <a:r>
              <a:rPr lang="en-US" altLang="zh-CN" dirty="0" smtClean="0"/>
              <a:t>box</a:t>
            </a:r>
            <a:r>
              <a:rPr lang="zh-CN" altLang="en-US" dirty="0" smtClean="0"/>
              <a:t>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B623C-DF63-4023-AC7D-A97F79B558E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008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SVD</a:t>
            </a:r>
            <a:r>
              <a:rPr lang="zh-CN" altLang="en-US" dirty="0" smtClean="0"/>
              <a:t>是加速</a:t>
            </a:r>
            <a:r>
              <a:rPr lang="en-US" altLang="zh-CN" dirty="0" smtClean="0"/>
              <a:t>fc</a:t>
            </a:r>
            <a:r>
              <a:rPr lang="zh-CN" altLang="en-US" dirty="0" smtClean="0"/>
              <a:t>网络的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B623C-DF63-4023-AC7D-A97F79B558E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4264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为了让</a:t>
            </a:r>
            <a:r>
              <a:rPr lang="en-US" altLang="zh-CN" dirty="0" smtClean="0"/>
              <a:t>CNN</a:t>
            </a:r>
            <a:r>
              <a:rPr lang="zh-CN" altLang="en-US" dirty="0" smtClean="0"/>
              <a:t>能够处理提取的</a:t>
            </a:r>
            <a:r>
              <a:rPr lang="en-US" altLang="zh-CN" dirty="0" smtClean="0"/>
              <a:t>proposal</a:t>
            </a:r>
            <a:r>
              <a:rPr lang="zh-CN" altLang="en-US" dirty="0" smtClean="0"/>
              <a:t>，最直接的思路就是</a:t>
            </a:r>
            <a:r>
              <a:rPr lang="en-US" altLang="zh-CN" dirty="0" smtClean="0"/>
              <a:t>crop</a:t>
            </a:r>
            <a:r>
              <a:rPr lang="en-US" altLang="zh-CN" baseline="0" dirty="0" smtClean="0"/>
              <a:t> or warp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B623C-DF63-4023-AC7D-A97F79B558E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992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给人的感觉是把</a:t>
            </a:r>
            <a:r>
              <a:rPr lang="en-US" altLang="zh-CN" dirty="0" smtClean="0"/>
              <a:t>resize</a:t>
            </a:r>
            <a:r>
              <a:rPr lang="zh-CN" altLang="en-US" dirty="0" smtClean="0"/>
              <a:t>的过程放到了后面</a:t>
            </a:r>
            <a:r>
              <a:rPr lang="zh-CN" altLang="en-US" dirty="0" smtClean="0"/>
              <a:t>了（这个观点在后面的论文</a:t>
            </a:r>
            <a:r>
              <a:rPr lang="en-US" altLang="zh-CN" dirty="0" smtClean="0"/>
              <a:t>Fast RCNN</a:t>
            </a:r>
            <a:r>
              <a:rPr lang="zh-CN" altLang="en-US" dirty="0" smtClean="0"/>
              <a:t>中也有提到），好不好还是要看结果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B623C-DF63-4023-AC7D-A97F79B558E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2755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如果是做检测是需要加入提取</a:t>
            </a:r>
            <a:r>
              <a:rPr lang="en-US" altLang="zh-CN" dirty="0" smtClean="0"/>
              <a:t>proposal</a:t>
            </a:r>
            <a:r>
              <a:rPr lang="zh-CN" altLang="en-US" dirty="0" smtClean="0"/>
              <a:t>的步骤的</a:t>
            </a:r>
            <a:endParaRPr lang="en-US" altLang="zh-CN" dirty="0" smtClean="0"/>
          </a:p>
          <a:p>
            <a:r>
              <a:rPr lang="zh-CN" altLang="en-US" dirty="0" smtClean="0"/>
              <a:t>所以说这个结构训练的时候是不能整体训练的，因为如果要训练</a:t>
            </a:r>
            <a:r>
              <a:rPr lang="en-US" altLang="zh-CN" dirty="0" smtClean="0"/>
              <a:t>fc67</a:t>
            </a:r>
            <a:r>
              <a:rPr lang="zh-CN" altLang="en-US" dirty="0" smtClean="0"/>
              <a:t>，输入就会变分辨率，对于</a:t>
            </a:r>
            <a:r>
              <a:rPr lang="en-US" altLang="zh-CN" dirty="0" err="1" smtClean="0"/>
              <a:t>caffe</a:t>
            </a:r>
            <a:r>
              <a:rPr lang="zh-CN" altLang="en-US" dirty="0" smtClean="0"/>
              <a:t>来说不支持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B623C-DF63-4023-AC7D-A97F79B558E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071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一个最直观的解释，当然真正的实现细节有所不同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B623C-DF63-4023-AC7D-A97F79B558E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725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</a:t>
            </a:r>
            <a:r>
              <a:rPr lang="zh-CN" altLang="en-US" b="1" dirty="0" smtClean="0"/>
              <a:t>训练检测</a:t>
            </a:r>
            <a:r>
              <a:rPr lang="zh-CN" altLang="en-US" dirty="0" smtClean="0"/>
              <a:t>的任务中，绿色框的参数是不动的</a:t>
            </a:r>
            <a:endParaRPr lang="en-US" altLang="zh-CN" dirty="0" smtClean="0"/>
          </a:p>
          <a:p>
            <a:r>
              <a:rPr lang="zh-CN" altLang="en-US" dirty="0" smtClean="0"/>
              <a:t>红框代表</a:t>
            </a:r>
            <a:r>
              <a:rPr lang="en-US" altLang="zh-CN" dirty="0" smtClean="0"/>
              <a:t>fine-tuning</a:t>
            </a:r>
            <a:r>
              <a:rPr lang="zh-CN" altLang="en-US" dirty="0" smtClean="0"/>
              <a:t>的</a:t>
            </a:r>
            <a:r>
              <a:rPr lang="en-US" altLang="zh-CN" dirty="0" smtClean="0"/>
              <a:t>layers</a:t>
            </a:r>
          </a:p>
          <a:p>
            <a:r>
              <a:rPr lang="zh-CN" altLang="en-US" dirty="0" smtClean="0"/>
              <a:t>绿框代表</a:t>
            </a:r>
            <a:r>
              <a:rPr lang="en-US" altLang="zh-CN" dirty="0" smtClean="0"/>
              <a:t>pre-train</a:t>
            </a:r>
            <a:r>
              <a:rPr lang="zh-CN" altLang="en-US" dirty="0" smtClean="0"/>
              <a:t>之后保持不动的</a:t>
            </a:r>
            <a:r>
              <a:rPr lang="en-US" altLang="zh-CN" dirty="0" smtClean="0"/>
              <a:t>layers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B623C-DF63-4023-AC7D-A97F79B558E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279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B623C-DF63-4023-AC7D-A97F79B558E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1620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如果被问起细节就解释下吧，一张图含有多个</a:t>
            </a:r>
            <a:r>
              <a:rPr lang="en-US" altLang="zh-CN" dirty="0" smtClean="0"/>
              <a:t>Proposals</a:t>
            </a:r>
            <a:r>
              <a:rPr lang="zh-CN" altLang="en-US" dirty="0" smtClean="0"/>
              <a:t>，那么</a:t>
            </a:r>
            <a:r>
              <a:rPr lang="en-US" altLang="zh-CN" dirty="0" err="1" smtClean="0"/>
              <a:t>RoI</a:t>
            </a:r>
            <a:r>
              <a:rPr lang="zh-CN" altLang="en-US" dirty="0" smtClean="0"/>
              <a:t>后面就有多个</a:t>
            </a:r>
            <a:r>
              <a:rPr lang="en-US" altLang="zh-CN" dirty="0" smtClean="0"/>
              <a:t>Proposal</a:t>
            </a:r>
            <a:r>
              <a:rPr lang="zh-CN" altLang="en-US" dirty="0" smtClean="0"/>
              <a:t>的特征，也就是说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num</a:t>
            </a:r>
            <a:r>
              <a:rPr lang="zh-CN" altLang="en-US" baseline="0" dirty="0" smtClean="0"/>
              <a:t>这一维大小是</a:t>
            </a:r>
            <a:r>
              <a:rPr lang="en-US" altLang="zh-CN" baseline="0" dirty="0" err="1" smtClean="0"/>
              <a:t>RoI</a:t>
            </a:r>
            <a:r>
              <a:rPr lang="zh-CN" altLang="en-US" baseline="0" dirty="0" smtClean="0"/>
              <a:t>的个数，然后把这些个</a:t>
            </a:r>
            <a:r>
              <a:rPr lang="en-US" altLang="zh-CN" baseline="0" dirty="0" err="1" smtClean="0"/>
              <a:t>RoI</a:t>
            </a:r>
            <a:r>
              <a:rPr lang="zh-CN" altLang="en-US" baseline="0" dirty="0" smtClean="0"/>
              <a:t>的特征作为一个</a:t>
            </a:r>
            <a:r>
              <a:rPr lang="en-US" altLang="zh-CN" baseline="0" dirty="0" smtClean="0"/>
              <a:t>batch</a:t>
            </a:r>
            <a:r>
              <a:rPr lang="zh-CN" altLang="en-US" baseline="0" dirty="0" smtClean="0"/>
              <a:t>训练，当然会有细节，比如各种</a:t>
            </a:r>
            <a:r>
              <a:rPr lang="en-US" altLang="zh-CN" baseline="0" dirty="0" smtClean="0"/>
              <a:t>Centric Sampling</a:t>
            </a:r>
            <a:r>
              <a:rPr lang="zh-CN" altLang="en-US" baseline="0" dirty="0" smtClean="0"/>
              <a:t>什么的，都是为了提高效果用的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B623C-DF63-4023-AC7D-A97F79B558E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4100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Piecewise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意思是分开训练</a:t>
            </a:r>
            <a:endParaRPr lang="en-US" altLang="zh-CN" baseline="0" dirty="0" smtClean="0"/>
          </a:p>
          <a:p>
            <a:r>
              <a:rPr lang="en-US" altLang="zh-CN" baseline="0" dirty="0" smtClean="0"/>
              <a:t>Test-time </a:t>
            </a:r>
            <a:r>
              <a:rPr lang="en-US" altLang="zh-CN" baseline="0" dirty="0" err="1" smtClean="0"/>
              <a:t>bbox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reg</a:t>
            </a:r>
            <a:r>
              <a:rPr lang="zh-CN" altLang="en-US" baseline="0" dirty="0" smtClean="0"/>
              <a:t>假如是</a:t>
            </a:r>
            <a:r>
              <a:rPr lang="en-US" altLang="zh-CN" baseline="0" dirty="0" smtClean="0"/>
              <a:t>false</a:t>
            </a:r>
            <a:r>
              <a:rPr lang="zh-CN" altLang="en-US" baseline="0" dirty="0" smtClean="0"/>
              <a:t>的话意思就是用</a:t>
            </a:r>
            <a:r>
              <a:rPr lang="en-US" altLang="zh-CN" baseline="0" dirty="0" smtClean="0"/>
              <a:t>selective search</a:t>
            </a:r>
            <a:r>
              <a:rPr lang="zh-CN" altLang="en-US" baseline="0" dirty="0" smtClean="0"/>
              <a:t>给的</a:t>
            </a:r>
            <a:r>
              <a:rPr lang="en-US" altLang="zh-CN" baseline="0" dirty="0" smtClean="0"/>
              <a:t>proposal</a:t>
            </a:r>
            <a:r>
              <a:rPr lang="zh-CN" altLang="en-US" baseline="0" dirty="0" smtClean="0"/>
              <a:t>的位置作为测试的输出结果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B623C-DF63-4023-AC7D-A97F79B558E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764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23D6B-6CFF-4925-BB5C-B465A521583B}" type="datetimeFigureOut">
              <a:rPr lang="zh-CN" altLang="en-US" smtClean="0"/>
              <a:t>2015/10/11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EBF5E-3E97-44B8-B3A0-9ABA1CF1D2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675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23D6B-6CFF-4925-BB5C-B465A521583B}" type="datetimeFigureOut">
              <a:rPr lang="zh-CN" altLang="en-US" smtClean="0"/>
              <a:t>2015/10/11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EBF5E-3E97-44B8-B3A0-9ABA1CF1D2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919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23D6B-6CFF-4925-BB5C-B465A521583B}" type="datetimeFigureOut">
              <a:rPr lang="zh-CN" altLang="en-US" smtClean="0"/>
              <a:t>2015/10/11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EBF5E-3E97-44B8-B3A0-9ABA1CF1D2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04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23D6B-6CFF-4925-BB5C-B465A521583B}" type="datetimeFigureOut">
              <a:rPr lang="zh-CN" altLang="en-US" smtClean="0"/>
              <a:t>2015/10/11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EBF5E-3E97-44B8-B3A0-9ABA1CF1D2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304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23D6B-6CFF-4925-BB5C-B465A521583B}" type="datetimeFigureOut">
              <a:rPr lang="zh-CN" altLang="en-US" smtClean="0"/>
              <a:t>2015/10/11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EBF5E-3E97-44B8-B3A0-9ABA1CF1D2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631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23D6B-6CFF-4925-BB5C-B465A521583B}" type="datetimeFigureOut">
              <a:rPr lang="zh-CN" altLang="en-US" smtClean="0"/>
              <a:t>2015/10/11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EBF5E-3E97-44B8-B3A0-9ABA1CF1D2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405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23D6B-6CFF-4925-BB5C-B465A521583B}" type="datetimeFigureOut">
              <a:rPr lang="zh-CN" altLang="en-US" smtClean="0"/>
              <a:t>2015/10/11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EBF5E-3E97-44B8-B3A0-9ABA1CF1D2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932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23D6B-6CFF-4925-BB5C-B465A521583B}" type="datetimeFigureOut">
              <a:rPr lang="zh-CN" altLang="en-US" smtClean="0"/>
              <a:t>2015/10/11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EBF5E-3E97-44B8-B3A0-9ABA1CF1D2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0188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23D6B-6CFF-4925-BB5C-B465A521583B}" type="datetimeFigureOut">
              <a:rPr lang="zh-CN" altLang="en-US" smtClean="0"/>
              <a:t>2015/10/11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EBF5E-3E97-44B8-B3A0-9ABA1CF1D2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529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23D6B-6CFF-4925-BB5C-B465A521583B}" type="datetimeFigureOut">
              <a:rPr lang="zh-CN" altLang="en-US" smtClean="0"/>
              <a:t>2015/10/11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EBF5E-3E97-44B8-B3A0-9ABA1CF1D2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988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23D6B-6CFF-4925-BB5C-B465A521583B}" type="datetimeFigureOut">
              <a:rPr lang="zh-CN" altLang="en-US" smtClean="0"/>
              <a:t>2015/10/11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EBF5E-3E97-44B8-B3A0-9ABA1CF1D2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306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23D6B-6CFF-4925-BB5C-B465A521583B}" type="datetimeFigureOut">
              <a:rPr lang="zh-CN" altLang="en-US" smtClean="0"/>
              <a:t>2015/10/11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EBF5E-3E97-44B8-B3A0-9ABA1CF1D2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62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Fast and Faster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 smtClean="0"/>
              <a:t>Wenhao</a:t>
            </a:r>
            <a:r>
              <a:rPr lang="en-US" altLang="zh-CN" dirty="0" smtClean="0"/>
              <a:t> He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2041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Could we design a better structure?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Resize proposal distort the feature </a:t>
            </a:r>
            <a:endParaRPr lang="en-US" altLang="zh-CN" dirty="0" smtClean="0"/>
          </a:p>
          <a:p>
            <a:r>
              <a:rPr lang="en-US" altLang="zh-CN" dirty="0" smtClean="0"/>
              <a:t>Crop </a:t>
            </a:r>
            <a:r>
              <a:rPr lang="en-US" altLang="zh-CN" dirty="0" smtClean="0"/>
              <a:t>proposal lose the </a:t>
            </a:r>
            <a:r>
              <a:rPr lang="en-US" altLang="zh-CN" dirty="0" smtClean="0"/>
              <a:t>feature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651" y="3079966"/>
            <a:ext cx="9152698" cy="220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6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Could we design a better structure?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We </a:t>
            </a:r>
            <a:r>
              <a:rPr lang="en-US" altLang="zh-CN" dirty="0" smtClean="0"/>
              <a:t>introduce a spatial pyramid pooling: add </a:t>
            </a:r>
            <a:r>
              <a:rPr lang="en-US" altLang="zh-CN" dirty="0"/>
              <a:t>an SPP layer on top </a:t>
            </a:r>
            <a:r>
              <a:rPr lang="en-US" altLang="zh-CN" dirty="0" smtClean="0"/>
              <a:t>of the last convolutional layer </a:t>
            </a:r>
            <a:r>
              <a:rPr lang="en-US" altLang="zh-CN" dirty="0"/>
              <a:t>and </a:t>
            </a:r>
            <a:r>
              <a:rPr lang="en-US" altLang="zh-CN" b="1" dirty="0"/>
              <a:t>generates fixed-length </a:t>
            </a:r>
            <a:r>
              <a:rPr lang="en-US" altLang="zh-CN" b="1" dirty="0" smtClean="0"/>
              <a:t>outputs</a:t>
            </a:r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3803650"/>
            <a:ext cx="10325100" cy="647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62" y="5009356"/>
            <a:ext cx="10353675" cy="609600"/>
          </a:xfrm>
          <a:prstGeom prst="rect">
            <a:avLst/>
          </a:prstGeom>
        </p:spPr>
      </p:pic>
      <p:sp>
        <p:nvSpPr>
          <p:cNvPr id="7" name="下箭头 6"/>
          <p:cNvSpPr/>
          <p:nvPr/>
        </p:nvSpPr>
        <p:spPr>
          <a:xfrm>
            <a:off x="5810249" y="4451350"/>
            <a:ext cx="571500" cy="5580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90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Spatial Pyramid Pooling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Suppose we get a N×M feature map </a:t>
            </a:r>
          </a:p>
          <a:p>
            <a:pPr lvl="1"/>
            <a:r>
              <a:rPr lang="en-US" altLang="zh-CN" dirty="0" smtClean="0"/>
              <a:t>N, M are not fixed for unfixed input size</a:t>
            </a:r>
          </a:p>
          <a:p>
            <a:pPr lvl="1"/>
            <a:r>
              <a:rPr lang="en-US" altLang="zh-CN" dirty="0" smtClean="0"/>
              <a:t>To get a fixed feature of a × a, we crop the feature map by window </a:t>
            </a:r>
            <a:r>
              <a:rPr lang="zh-CN" altLang="en-US" dirty="0" smtClean="0"/>
              <a:t>≈ </a:t>
            </a:r>
            <a:r>
              <a:rPr lang="en-US" altLang="zh-CN" dirty="0" smtClean="0"/>
              <a:t>N/a × M/a with stride</a:t>
            </a:r>
            <a:r>
              <a:rPr lang="zh-CN" altLang="en-US" dirty="0" smtClean="0"/>
              <a:t> ≈ </a:t>
            </a:r>
            <a:r>
              <a:rPr lang="en-US" altLang="zh-CN" dirty="0" smtClean="0"/>
              <a:t>N/a × M/a</a:t>
            </a:r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78" y="3619500"/>
            <a:ext cx="3005859" cy="3225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637" y="3632200"/>
            <a:ext cx="3005859" cy="3225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2696" y="3632200"/>
            <a:ext cx="3005859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52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Rationality of SPP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2328864" cy="4201318"/>
          </a:xfrm>
          <a:prstGeom prst="rect">
            <a:avLst/>
          </a:prstGeom>
        </p:spPr>
      </p:pic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77001" y="3797300"/>
            <a:ext cx="2260600" cy="22296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825625"/>
            <a:ext cx="2328865" cy="420131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8137" y="3797300"/>
            <a:ext cx="225742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25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SPPNet</a:t>
            </a:r>
            <a:r>
              <a:rPr lang="en-US" altLang="zh-CN" dirty="0" smtClean="0"/>
              <a:t> Structure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866" y="1489225"/>
            <a:ext cx="7422267" cy="5024137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2384864" y="6177960"/>
            <a:ext cx="3092297" cy="3048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38198" y="5791200"/>
            <a:ext cx="1546666" cy="9836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Various resolution proposals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04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Fast R-CNN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Fast </a:t>
            </a:r>
            <a:r>
              <a:rPr lang="en-US" altLang="zh-CN" dirty="0" smtClean="0"/>
              <a:t>R-CNN — 30 Apr 2015 (v1), ICCV 2015</a:t>
            </a:r>
          </a:p>
          <a:p>
            <a:r>
              <a:rPr lang="en-US" altLang="zh-CN" dirty="0" smtClean="0"/>
              <a:t>Author: Ross </a:t>
            </a:r>
            <a:r>
              <a:rPr lang="en-US" altLang="zh-CN" dirty="0" err="1" smtClean="0"/>
              <a:t>Girshick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>
                <a:solidFill>
                  <a:srgbClr val="FF0000"/>
                </a:solidFill>
              </a:rPr>
              <a:t>One word to conclude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Single scale version of </a:t>
            </a:r>
            <a:r>
              <a:rPr lang="en-US" altLang="zh-CN" dirty="0" err="1" smtClean="0">
                <a:solidFill>
                  <a:srgbClr val="FF0000"/>
                </a:solidFill>
              </a:rPr>
              <a:t>SPPNet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766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             </a:t>
            </a:r>
            <a:r>
              <a:rPr lang="en-US" altLang="zh-CN" dirty="0" err="1" smtClean="0"/>
              <a:t>SPPNet</a:t>
            </a:r>
            <a:r>
              <a:rPr lang="en-US" altLang="zh-CN" dirty="0" smtClean="0"/>
              <a:t>				Fast-RCNN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49620"/>
            <a:ext cx="5271692" cy="35684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9892" y="2149620"/>
            <a:ext cx="526732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5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Other Improvements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Train the net as a whole</a:t>
            </a:r>
          </a:p>
          <a:p>
            <a:pPr lvl="1"/>
            <a:r>
              <a:rPr lang="en-US" altLang="zh-CN" dirty="0" smtClean="0"/>
              <a:t>In </a:t>
            </a:r>
            <a:r>
              <a:rPr lang="en-US" altLang="zh-CN" dirty="0" err="1" smtClean="0"/>
              <a:t>SPPNet</a:t>
            </a:r>
            <a:r>
              <a:rPr lang="en-US" altLang="zh-CN" dirty="0" smtClean="0"/>
              <a:t>, convolution layers’ parameters are pre-trained and fixed. Only fc6 and fc7 are trained 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890" y="3019486"/>
            <a:ext cx="5694219" cy="383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5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Other Improvements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Train the net as a whole</a:t>
            </a:r>
          </a:p>
          <a:p>
            <a:pPr lvl="1"/>
            <a:r>
              <a:rPr lang="en-US" altLang="zh-CN" dirty="0" smtClean="0"/>
              <a:t>Actually, </a:t>
            </a:r>
            <a:r>
              <a:rPr lang="en-US" altLang="zh-CN" dirty="0" err="1" smtClean="0"/>
              <a:t>SPPNet</a:t>
            </a:r>
            <a:r>
              <a:rPr lang="en-US" altLang="zh-CN" dirty="0" smtClean="0"/>
              <a:t> can also be trained together theoretically</a:t>
            </a:r>
            <a:r>
              <a:rPr lang="en-US" altLang="zh-CN" dirty="0" smtClean="0"/>
              <a:t>, but </a:t>
            </a:r>
            <a:r>
              <a:rPr lang="en-US" altLang="zh-CN" dirty="0" err="1" smtClean="0"/>
              <a:t>Caffe</a:t>
            </a:r>
            <a:r>
              <a:rPr lang="en-US" altLang="zh-CN" dirty="0" smtClean="0"/>
              <a:t> require fixed input size</a:t>
            </a:r>
          </a:p>
          <a:p>
            <a:pPr lvl="1"/>
            <a:r>
              <a:rPr lang="en-US" altLang="zh-CN" dirty="0"/>
              <a:t>In Fast RCNN, all the parameters can be trained together 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en-US" altLang="zh-CN" dirty="0" smtClean="0"/>
              <a:t>Proposals </a:t>
            </a:r>
            <a:r>
              <a:rPr lang="en-US" altLang="zh-CN" dirty="0" smtClean="0"/>
              <a:t>are not cropped — </a:t>
            </a:r>
            <a:r>
              <a:rPr lang="en-US" altLang="zh-CN" dirty="0" err="1" smtClean="0"/>
              <a:t>RoI</a:t>
            </a:r>
            <a:r>
              <a:rPr lang="en-US" altLang="zh-CN" dirty="0" smtClean="0"/>
              <a:t> pooling layer</a:t>
            </a:r>
          </a:p>
          <a:p>
            <a:pPr lvl="1"/>
            <a:r>
              <a:rPr lang="en-US" altLang="zh-CN" dirty="0" smtClean="0"/>
              <a:t>In </a:t>
            </a:r>
            <a:r>
              <a:rPr lang="en-US" altLang="zh-CN" dirty="0" err="1" smtClean="0"/>
              <a:t>SPPNet</a:t>
            </a:r>
            <a:r>
              <a:rPr lang="en-US" altLang="zh-CN" dirty="0" smtClean="0"/>
              <a:t> and RCNN, proposals are cropped making inputs have various</a:t>
            </a:r>
            <a:r>
              <a:rPr lang="en-US" altLang="zh-CN" dirty="0" smtClean="0"/>
              <a:t> resolutions</a:t>
            </a:r>
          </a:p>
          <a:p>
            <a:pPr lvl="1"/>
            <a:r>
              <a:rPr lang="en-US" altLang="zh-CN" dirty="0" smtClean="0"/>
              <a:t>In </a:t>
            </a:r>
            <a:r>
              <a:rPr lang="en-US" altLang="zh-CN" dirty="0" err="1" smtClean="0"/>
              <a:t>FastRCNN</a:t>
            </a:r>
            <a:r>
              <a:rPr lang="en-US" altLang="zh-CN" dirty="0" smtClean="0"/>
              <a:t>, proposals are not cropped but only gives bounding boxes information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537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Other Improvements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37" y="2457450"/>
            <a:ext cx="1128712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5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 smtClean="0"/>
              <a:t>CNN for Classification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RCNN </a:t>
            </a:r>
            <a:r>
              <a:rPr lang="en-US" altLang="zh-CN" dirty="0" smtClean="0"/>
              <a:t>for Object Detection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SPP Net and Fast </a:t>
            </a:r>
            <a:r>
              <a:rPr lang="en-US" altLang="zh-CN" dirty="0" smtClean="0"/>
              <a:t>RCNN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Faster </a:t>
            </a:r>
            <a:r>
              <a:rPr lang="en-US" altLang="zh-CN" dirty="0" smtClean="0"/>
              <a:t>RCNN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Comparisons </a:t>
            </a:r>
            <a:r>
              <a:rPr lang="en-US" altLang="zh-CN" dirty="0" smtClean="0"/>
              <a:t>of Four Models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Conclusion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411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Other Improvements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Multi-task learning</a:t>
            </a:r>
          </a:p>
          <a:p>
            <a:pPr lvl="1"/>
            <a:r>
              <a:rPr lang="en-US" altLang="zh-CN" dirty="0" smtClean="0"/>
              <a:t>In RCNN, regression is done separately</a:t>
            </a:r>
          </a:p>
          <a:p>
            <a:pPr lvl="1"/>
            <a:r>
              <a:rPr lang="en-US" altLang="zh-CN" dirty="0" smtClean="0"/>
              <a:t>In Fast RCNN, regression is one of the training tasks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497" y="0"/>
            <a:ext cx="3562661" cy="34030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02330"/>
            <a:ext cx="12153158" cy="197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4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Faster RCNN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Faster R-CNN: Towards Real-Time Object </a:t>
            </a:r>
            <a:r>
              <a:rPr lang="en-US" altLang="zh-CN" dirty="0" smtClean="0"/>
              <a:t>Detection with </a:t>
            </a:r>
            <a:r>
              <a:rPr lang="en-US" altLang="zh-CN" dirty="0"/>
              <a:t>Region Proposal </a:t>
            </a:r>
            <a:r>
              <a:rPr lang="en-US" altLang="zh-CN" dirty="0" smtClean="0"/>
              <a:t>Networks — 4 June 2015, NIPS 2015</a:t>
            </a:r>
          </a:p>
          <a:p>
            <a:endParaRPr lang="en-US" altLang="zh-CN" dirty="0"/>
          </a:p>
          <a:p>
            <a:r>
              <a:rPr lang="en-US" altLang="zh-CN" dirty="0" smtClean="0"/>
              <a:t>Authors: </a:t>
            </a:r>
            <a:r>
              <a:rPr lang="en-US" altLang="zh-CN" dirty="0" err="1"/>
              <a:t>Shaoqing</a:t>
            </a:r>
            <a:r>
              <a:rPr lang="en-US" altLang="zh-CN" dirty="0"/>
              <a:t> </a:t>
            </a:r>
            <a:r>
              <a:rPr lang="en-US" altLang="zh-CN" dirty="0" smtClean="0"/>
              <a:t>Ren, </a:t>
            </a:r>
            <a:r>
              <a:rPr lang="en-US" altLang="zh-CN" dirty="0" err="1" smtClean="0"/>
              <a:t>Kaiming</a:t>
            </a:r>
            <a:r>
              <a:rPr lang="en-US" altLang="zh-CN" dirty="0" smtClean="0"/>
              <a:t> He, Ross </a:t>
            </a:r>
            <a:r>
              <a:rPr lang="en-US" altLang="zh-CN" dirty="0" err="1" smtClean="0"/>
              <a:t>Girshick</a:t>
            </a:r>
            <a:r>
              <a:rPr lang="en-US" altLang="zh-CN" dirty="0" smtClean="0"/>
              <a:t>, Jian </a:t>
            </a:r>
            <a:r>
              <a:rPr lang="en-US" altLang="zh-CN" dirty="0"/>
              <a:t>Sun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6578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Background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Region proposal computation is a bottleneck</a:t>
            </a:r>
          </a:p>
          <a:p>
            <a:r>
              <a:rPr lang="en-US" altLang="zh-CN" dirty="0" smtClean="0"/>
              <a:t>If we have a branch to predict proposals using shared features with classification, system will be much more efficient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304598"/>
            <a:ext cx="73152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Faster RCNN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7" y="1795463"/>
            <a:ext cx="827722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17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How to train it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RPN and Fast RCNN are trained independently and modify their </a:t>
            </a:r>
            <a:r>
              <a:rPr lang="en-US" altLang="zh-CN" dirty="0" err="1" smtClean="0"/>
              <a:t>conv</a:t>
            </a:r>
            <a:r>
              <a:rPr lang="en-US" altLang="zh-CN" dirty="0" smtClean="0"/>
              <a:t> layers in different ways</a:t>
            </a:r>
          </a:p>
          <a:p>
            <a:pPr lvl="1"/>
            <a:r>
              <a:rPr lang="en-US" altLang="zh-CN" dirty="0" smtClean="0"/>
              <a:t>Fast </a:t>
            </a:r>
            <a:r>
              <a:rPr lang="en-US" altLang="zh-CN" dirty="0"/>
              <a:t>R-CNN training depends on fixed object </a:t>
            </a:r>
            <a:r>
              <a:rPr lang="en-US" altLang="zh-CN" dirty="0" smtClean="0"/>
              <a:t>proposals</a:t>
            </a:r>
            <a:endParaRPr lang="en-US" altLang="zh-CN" dirty="0"/>
          </a:p>
          <a:p>
            <a:pPr lvl="1"/>
            <a:r>
              <a:rPr lang="en-US" altLang="zh-CN" dirty="0" smtClean="0"/>
              <a:t>Joint </a:t>
            </a:r>
            <a:r>
              <a:rPr lang="en-US" altLang="zh-CN" dirty="0"/>
              <a:t>optimizing is an interesting question for future </a:t>
            </a:r>
            <a:r>
              <a:rPr lang="en-US" altLang="zh-CN" dirty="0" smtClean="0"/>
              <a:t>work</a:t>
            </a:r>
          </a:p>
          <a:p>
            <a:pPr lvl="1"/>
            <a:endParaRPr lang="en-US" altLang="zh-CN" dirty="0" smtClean="0"/>
          </a:p>
          <a:p>
            <a:r>
              <a:rPr lang="en-US" altLang="zh-CN" dirty="0"/>
              <a:t>we develop </a:t>
            </a:r>
            <a:r>
              <a:rPr lang="en-US" altLang="zh-CN" dirty="0" smtClean="0"/>
              <a:t>a pragmatic </a:t>
            </a:r>
            <a:r>
              <a:rPr lang="en-US" altLang="zh-CN" dirty="0"/>
              <a:t>4-step training algorithm to learn shared features via alternating optimization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0119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4-step training algorithm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654" y="1282268"/>
            <a:ext cx="6982691" cy="557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126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4-step training algorithm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Train </a:t>
            </a:r>
            <a:r>
              <a:rPr lang="en-US" altLang="zh-CN" dirty="0"/>
              <a:t>the </a:t>
            </a:r>
            <a:r>
              <a:rPr lang="en-US" altLang="zh-CN" dirty="0" smtClean="0"/>
              <a:t>RPN</a:t>
            </a:r>
          </a:p>
          <a:p>
            <a:pPr lvl="1"/>
            <a:r>
              <a:rPr lang="en-US" altLang="zh-CN" dirty="0" smtClean="0"/>
              <a:t>Fine-tuned from an </a:t>
            </a:r>
            <a:r>
              <a:rPr lang="en-US" altLang="zh-CN" dirty="0" err="1" smtClean="0"/>
              <a:t>ImageNet</a:t>
            </a:r>
            <a:r>
              <a:rPr lang="en-US" altLang="zh-CN" dirty="0" smtClean="0"/>
              <a:t> pre-trained model</a:t>
            </a:r>
          </a:p>
          <a:p>
            <a:r>
              <a:rPr lang="en-US" altLang="zh-CN" dirty="0" smtClean="0"/>
              <a:t>Train </a:t>
            </a:r>
            <a:r>
              <a:rPr lang="en-US" altLang="zh-CN" dirty="0"/>
              <a:t>a separate detection network by Fast R-CNN using the proposals generated by the step-1 </a:t>
            </a:r>
            <a:r>
              <a:rPr lang="en-US" altLang="zh-CN" dirty="0" smtClean="0"/>
              <a:t>RPN</a:t>
            </a:r>
          </a:p>
          <a:p>
            <a:pPr lvl="1"/>
            <a:r>
              <a:rPr lang="en-US" altLang="zh-CN" dirty="0"/>
              <a:t>Fine-tuned from </a:t>
            </a:r>
            <a:r>
              <a:rPr lang="en-US" altLang="zh-CN" dirty="0" smtClean="0"/>
              <a:t>the same </a:t>
            </a:r>
            <a:r>
              <a:rPr lang="en-US" altLang="zh-CN" dirty="0" err="1"/>
              <a:t>ImageNet</a:t>
            </a:r>
            <a:r>
              <a:rPr lang="en-US" altLang="zh-CN" dirty="0"/>
              <a:t> pre-trained </a:t>
            </a:r>
            <a:r>
              <a:rPr lang="en-US" altLang="zh-CN" dirty="0" smtClean="0"/>
              <a:t>model</a:t>
            </a:r>
          </a:p>
          <a:p>
            <a:r>
              <a:rPr lang="en-US" altLang="zh-CN" dirty="0" smtClean="0"/>
              <a:t>Use the </a:t>
            </a:r>
            <a:r>
              <a:rPr lang="en-US" altLang="zh-CN" dirty="0"/>
              <a:t>detector network to initialize </a:t>
            </a:r>
            <a:r>
              <a:rPr lang="en-US" altLang="zh-CN" dirty="0" smtClean="0"/>
              <a:t>RPN training</a:t>
            </a:r>
            <a:r>
              <a:rPr lang="en-US" altLang="zh-CN" dirty="0"/>
              <a:t>, but we fix the shared </a:t>
            </a:r>
            <a:r>
              <a:rPr lang="en-US" altLang="zh-CN" dirty="0" err="1"/>
              <a:t>conv</a:t>
            </a:r>
            <a:r>
              <a:rPr lang="en-US" altLang="zh-CN" dirty="0"/>
              <a:t> layers and only fine-tune the layers unique to </a:t>
            </a:r>
            <a:r>
              <a:rPr lang="en-US" altLang="zh-CN" dirty="0" smtClean="0"/>
              <a:t>RPN</a:t>
            </a:r>
          </a:p>
          <a:p>
            <a:pPr lvl="1"/>
            <a:r>
              <a:rPr lang="en-US" altLang="zh-CN" dirty="0" smtClean="0"/>
              <a:t>Then two networks share the </a:t>
            </a:r>
            <a:r>
              <a:rPr lang="en-US" altLang="zh-CN" dirty="0" err="1" smtClean="0"/>
              <a:t>conv</a:t>
            </a:r>
            <a:r>
              <a:rPr lang="en-US" altLang="zh-CN" dirty="0" smtClean="0"/>
              <a:t> layers</a:t>
            </a:r>
            <a:endParaRPr lang="en-US" altLang="zh-CN" dirty="0"/>
          </a:p>
          <a:p>
            <a:r>
              <a:rPr lang="en-US" altLang="zh-CN" dirty="0" smtClean="0"/>
              <a:t>Keeping </a:t>
            </a:r>
            <a:r>
              <a:rPr lang="en-US" altLang="zh-CN" dirty="0"/>
              <a:t>the shared </a:t>
            </a:r>
            <a:r>
              <a:rPr lang="en-US" altLang="zh-CN" dirty="0" err="1"/>
              <a:t>conv</a:t>
            </a:r>
            <a:r>
              <a:rPr lang="en-US" altLang="zh-CN" dirty="0"/>
              <a:t> layers fixed, we fine-tune the fc </a:t>
            </a:r>
            <a:r>
              <a:rPr lang="en-US" altLang="zh-CN" dirty="0" smtClean="0"/>
              <a:t>layers of </a:t>
            </a:r>
            <a:r>
              <a:rPr lang="en-US" altLang="zh-CN" dirty="0"/>
              <a:t>the Fast R-CNN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7877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 Comparison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Datasets</a:t>
            </a:r>
          </a:p>
          <a:p>
            <a:pPr lvl="1"/>
            <a:r>
              <a:rPr lang="en-US" altLang="zh-CN" dirty="0" smtClean="0"/>
              <a:t>PASCAL VOC 2007</a:t>
            </a:r>
          </a:p>
          <a:p>
            <a:r>
              <a:rPr lang="en-US" altLang="zh-CN" dirty="0" smtClean="0"/>
              <a:t>RCNN and other methods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28" y="3364833"/>
            <a:ext cx="11800705" cy="311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71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 Comparison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SPPNet</a:t>
            </a:r>
            <a:endParaRPr lang="en-US" altLang="zh-CN" dirty="0" smtClean="0"/>
          </a:p>
          <a:p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34" y="2490583"/>
            <a:ext cx="11545331" cy="302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110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 Comparison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Fast RCNN</a:t>
            </a:r>
          </a:p>
          <a:p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1" y="2389780"/>
            <a:ext cx="12163898" cy="205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99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CNN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ImageNet</a:t>
            </a:r>
            <a:r>
              <a:rPr lang="en-US" altLang="zh-CN" dirty="0"/>
              <a:t> Classification with Deep </a:t>
            </a:r>
            <a:r>
              <a:rPr lang="en-US" altLang="zh-CN" dirty="0" smtClean="0"/>
              <a:t>Convolutional Neural Networks</a:t>
            </a:r>
          </a:p>
          <a:p>
            <a:pPr lvl="1"/>
            <a:r>
              <a:rPr lang="en-US" altLang="zh-CN" dirty="0" smtClean="0"/>
              <a:t>Input size is 224×224×3</a:t>
            </a:r>
          </a:p>
          <a:p>
            <a:pPr lvl="1"/>
            <a:r>
              <a:rPr lang="en-US" altLang="zh-CN" dirty="0" smtClean="0"/>
              <a:t>Feature extracted is 1×4096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65" y="3171311"/>
            <a:ext cx="11603069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48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 Comparison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Faster RCNN</a:t>
            </a:r>
          </a:p>
          <a:p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2754472"/>
            <a:ext cx="115443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278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 Comparison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Time comparison</a:t>
            </a:r>
          </a:p>
          <a:p>
            <a:pPr lvl="1"/>
            <a:r>
              <a:rPr lang="en-US" altLang="zh-CN" dirty="0" smtClean="0"/>
              <a:t>Fast and Faster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2852738"/>
            <a:ext cx="1153477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53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 Comparison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Time comparison</a:t>
            </a:r>
          </a:p>
          <a:p>
            <a:pPr lvl="1"/>
            <a:r>
              <a:rPr lang="en-US" altLang="zh-CN" dirty="0" smtClean="0"/>
              <a:t>Fast and RCNN </a:t>
            </a:r>
            <a:r>
              <a:rPr lang="en-US" altLang="zh-CN" dirty="0" err="1" smtClean="0"/>
              <a:t>SPPNet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782" y="2629725"/>
            <a:ext cx="7324435" cy="413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4191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Conclusion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Introduced the development of RCNN model</a:t>
            </a:r>
          </a:p>
          <a:p>
            <a:pPr lvl="1"/>
            <a:r>
              <a:rPr lang="en-US" altLang="zh-CN" dirty="0" smtClean="0"/>
              <a:t>Four state of the art results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From fast to faster</a:t>
            </a:r>
          </a:p>
          <a:p>
            <a:pPr lvl="1"/>
            <a:r>
              <a:rPr lang="en-US" altLang="zh-CN" dirty="0" smtClean="0"/>
              <a:t>Pipelines are reduced </a:t>
            </a:r>
          </a:p>
          <a:p>
            <a:pPr lvl="1"/>
            <a:r>
              <a:rPr lang="en-US" altLang="zh-CN" dirty="0" smtClean="0"/>
              <a:t>Train and test processes both grow faster</a:t>
            </a:r>
          </a:p>
          <a:p>
            <a:pPr lvl="1"/>
            <a:r>
              <a:rPr lang="en-US" altLang="zh-CN" dirty="0" smtClean="0"/>
              <a:t>Require much less memory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21727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675731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 smtClean="0"/>
              <a:t>Q&amp;A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2754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RCNN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Rich </a:t>
            </a:r>
            <a:r>
              <a:rPr lang="en-US" altLang="zh-CN" dirty="0" smtClean="0"/>
              <a:t>feature hierarchies </a:t>
            </a:r>
            <a:r>
              <a:rPr lang="en-US" altLang="zh-CN" dirty="0"/>
              <a:t>for accurate object detection and </a:t>
            </a:r>
            <a:r>
              <a:rPr lang="en-US" altLang="zh-CN" dirty="0" smtClean="0"/>
              <a:t>semantic segmentation — 11 Nov </a:t>
            </a:r>
            <a:r>
              <a:rPr lang="en-US" altLang="zh-CN" dirty="0" smtClean="0"/>
              <a:t>2013</a:t>
            </a:r>
            <a:r>
              <a:rPr lang="en-US" altLang="zh-CN" dirty="0" smtClean="0"/>
              <a:t>, CVPR 2014</a:t>
            </a:r>
            <a:endParaRPr lang="en-US" altLang="zh-CN" dirty="0" smtClean="0"/>
          </a:p>
          <a:p>
            <a:r>
              <a:rPr lang="en-US" altLang="zh-CN" dirty="0" smtClean="0"/>
              <a:t>Author: Ross </a:t>
            </a:r>
            <a:r>
              <a:rPr lang="en-US" altLang="zh-CN" dirty="0" err="1" smtClean="0"/>
              <a:t>Girshick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691" y="3405510"/>
            <a:ext cx="7744618" cy="345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07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19491"/>
            <a:ext cx="10515600" cy="6176963"/>
          </a:xfrm>
        </p:spPr>
        <p:txBody>
          <a:bodyPr/>
          <a:lstStyle/>
          <a:p>
            <a:r>
              <a:rPr lang="en-US" altLang="zh-CN" dirty="0" smtClean="0"/>
              <a:t>3 Steps</a:t>
            </a:r>
          </a:p>
          <a:p>
            <a:pPr lvl="1"/>
            <a:r>
              <a:rPr lang="en-US" altLang="zh-CN" dirty="0" smtClean="0"/>
              <a:t>Generate proposals (Selective Search and Resize)</a:t>
            </a:r>
          </a:p>
          <a:p>
            <a:pPr lvl="1"/>
            <a:r>
              <a:rPr lang="en-US" altLang="zh-CN" dirty="0" smtClean="0"/>
              <a:t>Extract CNN features from proposals</a:t>
            </a:r>
          </a:p>
          <a:p>
            <a:pPr lvl="1"/>
            <a:r>
              <a:rPr lang="en-US" altLang="zh-CN" dirty="0" smtClean="0"/>
              <a:t>Region classification and regression</a:t>
            </a:r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76" y="2477959"/>
            <a:ext cx="11101248" cy="379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55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Generate Proposals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Generating </a:t>
            </a:r>
            <a:r>
              <a:rPr lang="en-US" altLang="zh-CN" b="1" dirty="0" smtClean="0"/>
              <a:t>category-independent</a:t>
            </a:r>
            <a:r>
              <a:rPr lang="en-US" altLang="zh-CN" dirty="0" smtClean="0"/>
              <a:t> region proposals</a:t>
            </a:r>
          </a:p>
          <a:p>
            <a:r>
              <a:rPr lang="en-US" altLang="zh-CN" dirty="0" smtClean="0"/>
              <a:t>Examples include: </a:t>
            </a:r>
            <a:r>
              <a:rPr lang="en-US" altLang="zh-CN" dirty="0" err="1" smtClean="0"/>
              <a:t>objectness</a:t>
            </a:r>
            <a:r>
              <a:rPr lang="en-US" altLang="zh-CN" dirty="0" smtClean="0"/>
              <a:t>, </a:t>
            </a:r>
            <a:r>
              <a:rPr lang="en-US" altLang="zh-CN" b="1" dirty="0" smtClean="0">
                <a:solidFill>
                  <a:srgbClr val="FF0000"/>
                </a:solidFill>
              </a:rPr>
              <a:t>selective search(Method Paper used)</a:t>
            </a:r>
            <a:r>
              <a:rPr lang="en-US" altLang="zh-CN" dirty="0" smtClean="0"/>
              <a:t>, category-independent object proposals, constrained parametric min-cuts (CPMC), multi-scale combinatorial grouping, and </a:t>
            </a:r>
            <a:r>
              <a:rPr lang="en-US" altLang="zh-CN" dirty="0" err="1" smtClean="0"/>
              <a:t>Ciresan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875" y="1621655"/>
            <a:ext cx="6356250" cy="475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79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Get CNN Feature and Classify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Resize the image</a:t>
            </a:r>
          </a:p>
          <a:p>
            <a:r>
              <a:rPr lang="en-US" altLang="zh-CN" dirty="0" smtClean="0"/>
              <a:t>Input resized image to CNN</a:t>
            </a:r>
          </a:p>
          <a:p>
            <a:pPr lvl="1"/>
            <a:r>
              <a:rPr lang="en-US" altLang="zh-CN" dirty="0" smtClean="0"/>
              <a:t>Suppose we use </a:t>
            </a:r>
            <a:r>
              <a:rPr lang="en-US" altLang="zh-CN" dirty="0" err="1" smtClean="0"/>
              <a:t>AlexNet</a:t>
            </a:r>
            <a:r>
              <a:rPr lang="en-US" altLang="zh-CN" dirty="0" smtClean="0"/>
              <a:t> here, so the input size is 224×224×3, and we get feature of 1×4096</a:t>
            </a:r>
          </a:p>
          <a:p>
            <a:pPr lvl="1"/>
            <a:r>
              <a:rPr lang="en-US" altLang="zh-CN" dirty="0" smtClean="0"/>
              <a:t>SVM is chosen here as the classifier, actually other classifiers are also OK</a:t>
            </a:r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89" y="4127029"/>
            <a:ext cx="1405221" cy="23085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872" y="4344648"/>
            <a:ext cx="1834077" cy="18733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856" y="4440185"/>
            <a:ext cx="4666897" cy="175728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70660" y="4271784"/>
            <a:ext cx="180525" cy="2094089"/>
          </a:xfrm>
          <a:prstGeom prst="rect">
            <a:avLst/>
          </a:prstGeom>
        </p:spPr>
      </p:pic>
      <p:sp>
        <p:nvSpPr>
          <p:cNvPr id="11" name="标题 1"/>
          <p:cNvSpPr txBox="1">
            <a:spLocks/>
          </p:cNvSpPr>
          <p:nvPr/>
        </p:nvSpPr>
        <p:spPr>
          <a:xfrm>
            <a:off x="7861288" y="6543087"/>
            <a:ext cx="2599267" cy="3535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>
                <a:latin typeface="Arial Black" panose="020B0A04020102020204" pitchFamily="34" charset="0"/>
              </a:rPr>
              <a:t>1×4096 CNN feature</a:t>
            </a:r>
            <a:endParaRPr lang="zh-CN" altLang="en-US" b="1" dirty="0">
              <a:latin typeface="Arial Black" panose="020B0A04020102020204" pitchFamily="34" charset="0"/>
            </a:endParaRPr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135589" y="6581746"/>
            <a:ext cx="1854283" cy="276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>
                <a:latin typeface="Arial Black" panose="020B0A04020102020204" pitchFamily="34" charset="0"/>
              </a:rPr>
              <a:t>M×N proposal</a:t>
            </a:r>
            <a:endParaRPr lang="zh-CN" altLang="en-US" b="1" dirty="0">
              <a:latin typeface="Arial Black" panose="020B0A04020102020204" pitchFamily="34" charset="0"/>
            </a:endParaRPr>
          </a:p>
        </p:txBody>
      </p:sp>
      <p:sp>
        <p:nvSpPr>
          <p:cNvPr id="13" name="标题 1"/>
          <p:cNvSpPr txBox="1">
            <a:spLocks/>
          </p:cNvSpPr>
          <p:nvPr/>
        </p:nvSpPr>
        <p:spPr>
          <a:xfrm>
            <a:off x="1892209" y="6581746"/>
            <a:ext cx="2985374" cy="276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>
                <a:latin typeface="Arial Black" panose="020B0A04020102020204" pitchFamily="34" charset="0"/>
              </a:rPr>
              <a:t>224×224×</a:t>
            </a:r>
            <a:r>
              <a:rPr lang="en-US" altLang="zh-CN" b="1" dirty="0">
                <a:latin typeface="Arial Black" panose="020B0A04020102020204" pitchFamily="34" charset="0"/>
              </a:rPr>
              <a:t>3</a:t>
            </a:r>
            <a:r>
              <a:rPr lang="en-US" altLang="zh-CN" b="1" dirty="0" smtClean="0">
                <a:latin typeface="Arial Black" panose="020B0A04020102020204" pitchFamily="34" charset="0"/>
              </a:rPr>
              <a:t> proposal</a:t>
            </a:r>
            <a:endParaRPr lang="zh-CN" altLang="en-US" b="1" dirty="0">
              <a:latin typeface="Arial Black" panose="020B0A04020102020204" pitchFamily="34" charset="0"/>
            </a:endParaRPr>
          </a:p>
        </p:txBody>
      </p:sp>
      <p:sp>
        <p:nvSpPr>
          <p:cNvPr id="14" name="标题 1"/>
          <p:cNvSpPr txBox="1">
            <a:spLocks/>
          </p:cNvSpPr>
          <p:nvPr/>
        </p:nvSpPr>
        <p:spPr>
          <a:xfrm>
            <a:off x="4603313" y="6581746"/>
            <a:ext cx="2985374" cy="276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 err="1" smtClean="0">
                <a:latin typeface="Arial Black" panose="020B0A04020102020204" pitchFamily="34" charset="0"/>
              </a:rPr>
              <a:t>AlexNet</a:t>
            </a:r>
            <a:endParaRPr lang="zh-CN" altLang="en-US" b="1" dirty="0">
              <a:latin typeface="Arial Black" panose="020B0A04020102020204" pitchFamily="3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6215" y="4642597"/>
            <a:ext cx="1277584" cy="1352461"/>
          </a:xfrm>
          <a:prstGeom prst="rect">
            <a:avLst/>
          </a:prstGeom>
        </p:spPr>
      </p:pic>
      <p:sp>
        <p:nvSpPr>
          <p:cNvPr id="16" name="标题 1"/>
          <p:cNvSpPr txBox="1">
            <a:spLocks/>
          </p:cNvSpPr>
          <p:nvPr/>
        </p:nvSpPr>
        <p:spPr>
          <a:xfrm>
            <a:off x="9895052" y="6548749"/>
            <a:ext cx="2599267" cy="3535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>
                <a:latin typeface="Arial Black" panose="020B0A04020102020204" pitchFamily="34" charset="0"/>
              </a:rPr>
              <a:t> Traditional  classifier           </a:t>
            </a:r>
            <a:endParaRPr lang="zh-CN" altLang="en-US" b="1" dirty="0">
              <a:latin typeface="Arial Black" panose="020B0A04020102020204" pitchFamily="34" charset="0"/>
            </a:endParaRPr>
          </a:p>
        </p:txBody>
      </p:sp>
      <p:sp>
        <p:nvSpPr>
          <p:cNvPr id="17" name="右箭头 16"/>
          <p:cNvSpPr/>
          <p:nvPr/>
        </p:nvSpPr>
        <p:spPr>
          <a:xfrm>
            <a:off x="1540810" y="5221185"/>
            <a:ext cx="449062" cy="1952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右箭头 17"/>
          <p:cNvSpPr/>
          <p:nvPr/>
        </p:nvSpPr>
        <p:spPr>
          <a:xfrm>
            <a:off x="3823949" y="5183675"/>
            <a:ext cx="289906" cy="1952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右箭头 18"/>
          <p:cNvSpPr/>
          <p:nvPr/>
        </p:nvSpPr>
        <p:spPr>
          <a:xfrm>
            <a:off x="8780753" y="5183675"/>
            <a:ext cx="289906" cy="1952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右箭头 19"/>
          <p:cNvSpPr/>
          <p:nvPr/>
        </p:nvSpPr>
        <p:spPr>
          <a:xfrm>
            <a:off x="9381252" y="5183675"/>
            <a:ext cx="634286" cy="1952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33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Region </a:t>
            </a:r>
            <a:r>
              <a:rPr lang="en-US" altLang="zh-CN" dirty="0" smtClean="0"/>
              <a:t>Regression (General Method)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Region regression is used here to refine the result as a </a:t>
            </a:r>
            <a:r>
              <a:rPr lang="en-US" altLang="zh-CN" dirty="0" smtClean="0"/>
              <a:t>post process</a:t>
            </a:r>
            <a:endParaRPr lang="en-US" altLang="zh-CN" dirty="0" smtClean="0"/>
          </a:p>
          <a:p>
            <a:r>
              <a:rPr lang="en-US" altLang="zh-CN" dirty="0" smtClean="0"/>
              <a:t>The ground truth is a vector G= (x1, y1, x2, y2) </a:t>
            </a:r>
          </a:p>
          <a:p>
            <a:r>
              <a:rPr lang="en-US" altLang="zh-CN" dirty="0" smtClean="0"/>
              <a:t>The Feature Extractor output a vector P = (a1, b1, a2, b2)</a:t>
            </a:r>
          </a:p>
          <a:p>
            <a:r>
              <a:rPr lang="en-US" altLang="zh-CN" dirty="0" smtClean="0"/>
              <a:t>Compute loss |G-P|</a:t>
            </a:r>
            <a:r>
              <a:rPr lang="en-US" altLang="zh-CN" baseline="-25000" dirty="0" smtClean="0"/>
              <a:t>α</a:t>
            </a:r>
            <a:r>
              <a:rPr lang="en-US" altLang="zh-CN" dirty="0" smtClean="0"/>
              <a:t> and optimize the parameters 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325" y="3867922"/>
            <a:ext cx="3927475" cy="2947213"/>
          </a:xfrm>
          <a:prstGeom prst="rect">
            <a:avLst/>
          </a:prstGeom>
        </p:spPr>
      </p:pic>
      <p:pic>
        <p:nvPicPr>
          <p:cNvPr id="1028" name="Picture 4" descr="http://3.bp.blogspot.com/-YHTnjkNOqEE/Tk0OdWQeSxI/AAAAAAAA2Mk/Fpf5w4LkRmc/s1600/Cat-Wallpap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67922"/>
            <a:ext cx="3933825" cy="295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右箭头 9"/>
          <p:cNvSpPr/>
          <p:nvPr/>
        </p:nvSpPr>
        <p:spPr>
          <a:xfrm>
            <a:off x="4768850" y="5081178"/>
            <a:ext cx="2654300" cy="520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902200" y="4229100"/>
            <a:ext cx="2184400" cy="8520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Predict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vector</a:t>
            </a:r>
          </a:p>
          <a:p>
            <a:pPr algn="ctr"/>
            <a:r>
              <a:rPr lang="en-US" altLang="zh-CN" sz="2400" b="1" dirty="0" smtClean="0"/>
              <a:t> (x1, y1, x2, y2)</a:t>
            </a:r>
          </a:p>
        </p:txBody>
      </p:sp>
    </p:spTree>
    <p:extLst>
      <p:ext uri="{BB962C8B-B14F-4D97-AF65-F5344CB8AC3E}">
        <p14:creationId xmlns:p14="http://schemas.microsoft.com/office/powerpoint/2010/main" val="224046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SPPNet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Spatial Pyramid Pooling in Deep Convolutional Networks for Visual Recognition — 18 June </a:t>
            </a:r>
            <a:r>
              <a:rPr lang="en-US" altLang="zh-CN" dirty="0" smtClean="0"/>
              <a:t>2014</a:t>
            </a:r>
            <a:r>
              <a:rPr lang="en-US" altLang="zh-CN" dirty="0" smtClean="0"/>
              <a:t>, ECCV 2014</a:t>
            </a:r>
            <a:endParaRPr lang="en-US" altLang="zh-CN" dirty="0" smtClean="0"/>
          </a:p>
          <a:p>
            <a:r>
              <a:rPr lang="en-US" altLang="zh-CN" dirty="0" smtClean="0"/>
              <a:t>Author: </a:t>
            </a:r>
            <a:r>
              <a:rPr lang="en-US" altLang="zh-CN" dirty="0" err="1" smtClean="0"/>
              <a:t>Kaiming</a:t>
            </a:r>
            <a:r>
              <a:rPr lang="en-US" altLang="zh-CN" dirty="0" smtClean="0"/>
              <a:t> He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259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</TotalTime>
  <Words>1073</Words>
  <Application>Microsoft Office PowerPoint</Application>
  <PresentationFormat>宽屏</PresentationFormat>
  <Paragraphs>182</Paragraphs>
  <Slides>34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0" baseType="lpstr">
      <vt:lpstr>宋体</vt:lpstr>
      <vt:lpstr>Arial</vt:lpstr>
      <vt:lpstr>Arial Black</vt:lpstr>
      <vt:lpstr>Calibri</vt:lpstr>
      <vt:lpstr>Calibri Light</vt:lpstr>
      <vt:lpstr>Office 主题</vt:lpstr>
      <vt:lpstr>Fast and Faster</vt:lpstr>
      <vt:lpstr>Outline</vt:lpstr>
      <vt:lpstr>CNN</vt:lpstr>
      <vt:lpstr>RCNN</vt:lpstr>
      <vt:lpstr>PowerPoint 演示文稿</vt:lpstr>
      <vt:lpstr>Generate Proposals</vt:lpstr>
      <vt:lpstr>Get CNN Feature and Classify </vt:lpstr>
      <vt:lpstr>Region Regression (General Method)</vt:lpstr>
      <vt:lpstr>SPPNet</vt:lpstr>
      <vt:lpstr>Could we design a better structure?</vt:lpstr>
      <vt:lpstr>Could we design a better structure?</vt:lpstr>
      <vt:lpstr>Spatial Pyramid Pooling</vt:lpstr>
      <vt:lpstr>Rationality of SPP</vt:lpstr>
      <vt:lpstr>SPPNet Structure</vt:lpstr>
      <vt:lpstr>Fast R-CNN</vt:lpstr>
      <vt:lpstr>             SPPNet    Fast-RCNN</vt:lpstr>
      <vt:lpstr>Other Improvements</vt:lpstr>
      <vt:lpstr>Other Improvements</vt:lpstr>
      <vt:lpstr>Other Improvements</vt:lpstr>
      <vt:lpstr>Other Improvements</vt:lpstr>
      <vt:lpstr>Faster RCNN</vt:lpstr>
      <vt:lpstr>Background</vt:lpstr>
      <vt:lpstr>Faster RCNN</vt:lpstr>
      <vt:lpstr>How to train it </vt:lpstr>
      <vt:lpstr>4-step training algorithm</vt:lpstr>
      <vt:lpstr>4-step training algorithm</vt:lpstr>
      <vt:lpstr>Results Comparison</vt:lpstr>
      <vt:lpstr>Results Comparison</vt:lpstr>
      <vt:lpstr>Results Comparison</vt:lpstr>
      <vt:lpstr>Results Comparison</vt:lpstr>
      <vt:lpstr>Results Comparison</vt:lpstr>
      <vt:lpstr>Results Comparison</vt:lpstr>
      <vt:lpstr>Conclusion</vt:lpstr>
      <vt:lpstr>Q&amp;A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 And Faster</dc:title>
  <dc:creator>KK</dc:creator>
  <cp:lastModifiedBy>He,Wenhao</cp:lastModifiedBy>
  <cp:revision>307</cp:revision>
  <dcterms:created xsi:type="dcterms:W3CDTF">2015-09-28T08:28:59Z</dcterms:created>
  <dcterms:modified xsi:type="dcterms:W3CDTF">2015-10-11T08:52:15Z</dcterms:modified>
</cp:coreProperties>
</file>